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12" d="100"/>
          <a:sy n="112" d="100"/>
        </p:scale>
        <p:origin x="-324" y="-1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s://kompostuj.me/kompostovanie-v-zahrade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Odpady naše každodenné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Mgr. Jana Nékyová</a:t>
            </a:r>
          </a:p>
          <a:p>
            <a:r>
              <a:rPr lang="sk-SK" dirty="0" smtClean="0"/>
              <a:t>Envi-CARE GR s.r.o.</a:t>
            </a:r>
            <a:endParaRPr lang="sk-SK" dirty="0"/>
          </a:p>
        </p:txBody>
      </p:sp>
      <p:pic>
        <p:nvPicPr>
          <p:cNvPr id="7170" name="Picture 2" descr="Envi-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82" y="4609656"/>
            <a:ext cx="1883537" cy="179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1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Čo k tomu potrebujeme?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813816" y="1618488"/>
            <a:ext cx="8330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altLang="sk-SK" dirty="0">
                <a:latin typeface="+mj-lt"/>
              </a:rPr>
              <a:t>Aby sme mohli vyrábať čierne zlato, potrebujeme k tomu niekoľko základných vecí. Čierne zlato nám nespadne z neba len tak!</a:t>
            </a:r>
            <a:endParaRPr lang="sk-SK" altLang="sk-SK" u="sng" dirty="0">
              <a:latin typeface="+mj-lt"/>
              <a:hlinkClick r:id="rId2"/>
            </a:endParaRPr>
          </a:p>
        </p:txBody>
      </p:sp>
      <p:pic>
        <p:nvPicPr>
          <p:cNvPr id="4" name="Picture 3" descr="Kompostuj.me- kompostovanie, komposter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2" y="380884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ompostuj.me- kompostovanie, kompostery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09" y="380884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ompostuj.me- kompostovanie, kompostery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48" y="3952621"/>
            <a:ext cx="1428571" cy="142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Kompostuj.me- kompostovanie, komposte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91" y="395244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ompostuj.me- kompostovanie, komposte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117" y="400268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nvi-Ca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9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568"/>
          </a:xfrm>
        </p:spPr>
        <p:txBody>
          <a:bodyPr/>
          <a:lstStyle/>
          <a:p>
            <a:r>
              <a:rPr lang="sk-SK" b="1" dirty="0" smtClean="0"/>
              <a:t>Výber </a:t>
            </a:r>
            <a:r>
              <a:rPr lang="sk-SK" b="1" dirty="0" err="1" smtClean="0"/>
              <a:t>kompostéra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850392" y="1517904"/>
            <a:ext cx="8293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sk-SK" dirty="0" smtClean="0"/>
              <a:t>Záhradný </a:t>
            </a:r>
            <a:r>
              <a:rPr lang="sk-SK" dirty="0" err="1"/>
              <a:t>kompostér</a:t>
            </a:r>
            <a:r>
              <a:rPr lang="sk-SK" dirty="0"/>
              <a:t> by mal sedieť do vašej záhrady</a:t>
            </a:r>
            <a:r>
              <a:rPr lang="sk-SK" dirty="0" smtClean="0"/>
              <a:t>.</a:t>
            </a:r>
          </a:p>
          <a:p>
            <a:pPr algn="just"/>
            <a:endParaRPr lang="sk-SK" dirty="0" smtClean="0"/>
          </a:p>
          <a:p>
            <a:pPr marL="285750" indent="-285750" algn="just">
              <a:buFontTx/>
              <a:buChar char="-"/>
            </a:pPr>
            <a:r>
              <a:rPr lang="sk-SK" dirty="0" smtClean="0"/>
              <a:t>Mal </a:t>
            </a:r>
            <a:r>
              <a:rPr lang="sk-SK" dirty="0"/>
              <a:t>by mať správny objem. Pomôcka: 1 m2 záhrady = 1 liter objemu </a:t>
            </a:r>
            <a:r>
              <a:rPr lang="sk-SK" dirty="0" smtClean="0"/>
              <a:t>   	</a:t>
            </a:r>
            <a:r>
              <a:rPr lang="sk-SK" dirty="0" err="1" smtClean="0"/>
              <a:t>kompostéru</a:t>
            </a:r>
            <a:r>
              <a:rPr lang="sk-SK" dirty="0"/>
              <a:t>. </a:t>
            </a:r>
            <a:endParaRPr lang="sk-SK" dirty="0" smtClean="0"/>
          </a:p>
          <a:p>
            <a:pPr marL="285750" indent="-285750" algn="just">
              <a:buFontTx/>
              <a:buChar char="-"/>
            </a:pPr>
            <a:endParaRPr lang="sk-SK" dirty="0"/>
          </a:p>
          <a:p>
            <a:pPr marL="285750" indent="-285750" algn="just">
              <a:buFontTx/>
              <a:buChar char="-"/>
            </a:pPr>
            <a:r>
              <a:rPr lang="sk-SK" dirty="0" smtClean="0"/>
              <a:t>Záhradný </a:t>
            </a:r>
            <a:r>
              <a:rPr lang="sk-SK" dirty="0" err="1"/>
              <a:t>kompostér</a:t>
            </a:r>
            <a:r>
              <a:rPr lang="sk-SK" dirty="0"/>
              <a:t> si viete aj jednoducho vyrobiť z drevených paliet. </a:t>
            </a:r>
            <a:endParaRPr lang="sk-SK" dirty="0" smtClean="0"/>
          </a:p>
          <a:p>
            <a:pPr marL="285750" indent="-285750" algn="just">
              <a:buFontTx/>
              <a:buChar char="-"/>
            </a:pPr>
            <a:endParaRPr lang="sk-SK" dirty="0"/>
          </a:p>
          <a:p>
            <a:pPr algn="just"/>
            <a:r>
              <a:rPr lang="sk-SK" dirty="0" smtClean="0"/>
              <a:t>- Dno </a:t>
            </a:r>
            <a:r>
              <a:rPr lang="sk-SK" dirty="0" err="1"/>
              <a:t>kompostéra</a:t>
            </a:r>
            <a:r>
              <a:rPr lang="sk-SK" dirty="0"/>
              <a:t> vyplňte pletivom s očkami o priemere 1 cm. Zabránite tak </a:t>
            </a:r>
            <a:r>
              <a:rPr lang="sk-SK" dirty="0" smtClean="0"/>
              <a:t>	nasťahovaniu hlodavcov </a:t>
            </a:r>
            <a:r>
              <a:rPr lang="sk-SK" dirty="0"/>
              <a:t>do </a:t>
            </a:r>
            <a:r>
              <a:rPr lang="sk-SK" dirty="0" err="1"/>
              <a:t>kompostéra</a:t>
            </a:r>
            <a:r>
              <a:rPr lang="sk-SK" dirty="0"/>
              <a:t>.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909" y="4103226"/>
            <a:ext cx="2309051" cy="2224421"/>
          </a:xfrm>
          <a:prstGeom prst="rect">
            <a:avLst/>
          </a:prstGeom>
        </p:spPr>
      </p:pic>
      <p:pic>
        <p:nvPicPr>
          <p:cNvPr id="6" name="Picture 2" descr="Envi-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63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424"/>
          </a:xfrm>
        </p:spPr>
        <p:txBody>
          <a:bodyPr/>
          <a:lstStyle/>
          <a:p>
            <a:r>
              <a:rPr lang="sk-SK" b="1" dirty="0" smtClean="0"/>
              <a:t>Miesto pre </a:t>
            </a:r>
            <a:r>
              <a:rPr lang="sk-SK" b="1" dirty="0" err="1" smtClean="0"/>
              <a:t>kompostér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758952" y="1335024"/>
            <a:ext cx="8385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sk-SK" dirty="0" smtClean="0"/>
              <a:t>Nájdite </a:t>
            </a:r>
            <a:r>
              <a:rPr lang="sk-SK" dirty="0"/>
              <a:t>na záhrade miesto, kde budete mať ku </a:t>
            </a:r>
            <a:r>
              <a:rPr lang="sk-SK" dirty="0" err="1"/>
              <a:t>kompostéru</a:t>
            </a:r>
            <a:r>
              <a:rPr lang="sk-SK" dirty="0"/>
              <a:t> pohodlný prístup </a:t>
            </a:r>
            <a:r>
              <a:rPr lang="sk-SK" dirty="0" smtClean="0"/>
              <a:t>	s</a:t>
            </a:r>
            <a:r>
              <a:rPr lang="sk-SK" dirty="0"/>
              <a:t> fúrikom plným pokosenej trávy či lístia, ale aj s nádobou s kuchynským </a:t>
            </a:r>
            <a:r>
              <a:rPr lang="sk-SK" dirty="0" smtClean="0"/>
              <a:t>	bioodpadom.</a:t>
            </a:r>
          </a:p>
          <a:p>
            <a:pPr marL="285750" indent="-285750" algn="just">
              <a:buFontTx/>
              <a:buChar char="-"/>
            </a:pPr>
            <a:endParaRPr lang="sk-SK" dirty="0"/>
          </a:p>
          <a:p>
            <a:pPr marL="285750" indent="-285750" algn="just">
              <a:buFontTx/>
              <a:buChar char="-"/>
            </a:pPr>
            <a:r>
              <a:rPr lang="sk-SK" dirty="0" smtClean="0"/>
              <a:t>Nech </a:t>
            </a:r>
            <a:r>
              <a:rPr lang="sk-SK" dirty="0"/>
              <a:t>nie je blízko susedovho domu. </a:t>
            </a:r>
            <a:endParaRPr lang="sk-SK" dirty="0" smtClean="0"/>
          </a:p>
          <a:p>
            <a:pPr marL="285750" indent="-285750" algn="just">
              <a:buFontTx/>
              <a:buChar char="-"/>
            </a:pPr>
            <a:endParaRPr lang="sk-SK" dirty="0"/>
          </a:p>
          <a:p>
            <a:pPr marL="285750" indent="-285750" algn="just">
              <a:buFontTx/>
              <a:buChar char="-"/>
            </a:pPr>
            <a:r>
              <a:rPr lang="sk-SK" dirty="0" smtClean="0"/>
              <a:t>Odporúčame </a:t>
            </a:r>
            <a:r>
              <a:rPr lang="sk-SK" dirty="0"/>
              <a:t>umiestniť ho v polotieni pod korunou stromov a vybaviť ho </a:t>
            </a:r>
            <a:r>
              <a:rPr lang="sk-SK" dirty="0" smtClean="0"/>
              <a:t>	strieškou</a:t>
            </a:r>
            <a:r>
              <a:rPr lang="sk-SK" dirty="0"/>
              <a:t>, aby do neho stále nepršalo</a:t>
            </a:r>
            <a:r>
              <a:rPr lang="sk-SK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sk-SK" dirty="0"/>
          </a:p>
          <a:p>
            <a:pPr algn="just"/>
            <a:r>
              <a:rPr lang="sk-SK" dirty="0" smtClean="0"/>
              <a:t>-   Dobrá </a:t>
            </a:r>
            <a:r>
              <a:rPr lang="sk-SK" dirty="0"/>
              <a:t>manipulácia pri prekopávaní, spracovaní.</a:t>
            </a:r>
          </a:p>
          <a:p>
            <a:pPr algn="just"/>
            <a:r>
              <a:rPr lang="sk-SK" dirty="0" smtClean="0"/>
              <a:t>	</a:t>
            </a:r>
            <a:r>
              <a:rPr lang="sk-SK" dirty="0" err="1" smtClean="0"/>
              <a:t>Kompostér</a:t>
            </a:r>
            <a:r>
              <a:rPr lang="sk-SK" dirty="0" smtClean="0"/>
              <a:t> </a:t>
            </a:r>
            <a:r>
              <a:rPr lang="sk-SK" dirty="0"/>
              <a:t>by nemal byť vystavený priamemu slnečnému svetlu. Mal by </a:t>
            </a:r>
            <a:r>
              <a:rPr lang="sk-SK" dirty="0" smtClean="0"/>
              <a:t>	mať </a:t>
            </a:r>
            <a:r>
              <a:rPr lang="sk-SK" dirty="0"/>
              <a:t>priamy kontakt so zemou.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56" y="4837895"/>
            <a:ext cx="1740408" cy="1828483"/>
          </a:xfrm>
          <a:prstGeom prst="rect">
            <a:avLst/>
          </a:prstGeom>
        </p:spPr>
      </p:pic>
      <p:pic>
        <p:nvPicPr>
          <p:cNvPr id="5" name="Picture 2" descr="Kompostovanie v domácno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" y="4837895"/>
            <a:ext cx="2322576" cy="174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464" y="4818528"/>
            <a:ext cx="2466975" cy="1847850"/>
          </a:xfrm>
          <a:prstGeom prst="rect">
            <a:avLst/>
          </a:prstGeom>
        </p:spPr>
      </p:pic>
      <p:pic>
        <p:nvPicPr>
          <p:cNvPr id="8" name="Picture 2" descr="Envi-C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03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8576"/>
          </a:xfrm>
        </p:spPr>
        <p:txBody>
          <a:bodyPr/>
          <a:lstStyle/>
          <a:p>
            <a:r>
              <a:rPr lang="sk-SK" b="1" dirty="0" smtClean="0"/>
              <a:t>Čo kompostovať?</a:t>
            </a:r>
            <a:endParaRPr lang="sk-SK" b="1" dirty="0"/>
          </a:p>
        </p:txBody>
      </p:sp>
      <p:pic>
        <p:nvPicPr>
          <p:cNvPr id="3" name="Picture 3" descr="C:\Users\fusha\Downloads\Clanok 2 Foto 7_SK 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" y="1268720"/>
            <a:ext cx="7461887" cy="495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Envi-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902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8848"/>
          </a:xfrm>
        </p:spPr>
        <p:txBody>
          <a:bodyPr/>
          <a:lstStyle/>
          <a:p>
            <a:r>
              <a:rPr lang="sk-SK" b="1" dirty="0"/>
              <a:t>Čo kompostovať?</a:t>
            </a:r>
          </a:p>
        </p:txBody>
      </p:sp>
      <p:sp>
        <p:nvSpPr>
          <p:cNvPr id="3" name="Obdĺžnik 2"/>
          <p:cNvSpPr/>
          <p:nvPr/>
        </p:nvSpPr>
        <p:spPr>
          <a:xfrm>
            <a:off x="813816" y="1453897"/>
            <a:ext cx="5806440" cy="3821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Suroviny vhodné na kompostovanie</a:t>
            </a:r>
            <a:endParaRPr lang="sk-SK" sz="3600" b="1" dirty="0">
              <a:latin typeface="Arial Narrow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Biologický odpad z domácnosti (rastlinného pôvodu)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Zvyšky zo spracovania ovocia a zeleniny (</a:t>
            </a:r>
            <a:r>
              <a:rPr lang="sk-SK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aj citrusy</a:t>
            </a:r>
            <a:r>
              <a:rPr lang="sk-SK" b="1" dirty="0">
                <a:latin typeface="Arial Narrow" pitchFamily="34" charset="0"/>
                <a:cs typeface="Arial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Tráva, </a:t>
            </a:r>
            <a:r>
              <a:rPr lang="sk-SK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lístie</a:t>
            </a:r>
            <a:r>
              <a:rPr lang="sk-SK" b="1" dirty="0">
                <a:latin typeface="Arial Narrow" pitchFamily="34" charset="0"/>
                <a:cs typeface="Arial" charset="0"/>
              </a:rPr>
              <a:t>, seno, slama, </a:t>
            </a:r>
            <a:r>
              <a:rPr lang="sk-SK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burina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Pozberové zvyšky z pestovania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Káva, čaj, podrvené škrupiny z vajec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Piliny, hobliny, drevná štiepka – nie chemicky upravované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Papierové kuchynské utierky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Trus bylinožravých zvierat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832">
            <a:off x="7430155" y="1490880"/>
            <a:ext cx="1064619" cy="98298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627" y="2767774"/>
            <a:ext cx="2619375" cy="1743075"/>
          </a:xfrm>
          <a:prstGeom prst="rect">
            <a:avLst/>
          </a:prstGeom>
        </p:spPr>
      </p:pic>
      <p:pic>
        <p:nvPicPr>
          <p:cNvPr id="4100" name="Picture 4" descr="Portulaka zeleninová - Veľmi zdravá burina | Vitarian.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79" y="490302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nvi-C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25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Čo kompostovať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795528" y="1517904"/>
            <a:ext cx="5111496" cy="3035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Nevhodné suroviny na </a:t>
            </a:r>
            <a:r>
              <a:rPr lang="sk-SK" b="1" dirty="0" smtClean="0">
                <a:latin typeface="Arial Narrow" pitchFamily="34" charset="0"/>
                <a:cs typeface="Arial" charset="0"/>
              </a:rPr>
              <a:t>kompostovanie</a:t>
            </a:r>
            <a:endParaRPr lang="sk-SK" b="1" dirty="0">
              <a:latin typeface="Arial Narrow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 Narrow" panose="020B0606020202030204" pitchFamily="34" charset="0"/>
              <a:buChar char="x"/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Veľké množstvá varenej stravy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 Narrow" panose="020B0606020202030204" pitchFamily="34" charset="0"/>
              <a:buChar char="x"/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Zvyšky mäsa, mlieka a výrobky z neho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 Narrow" panose="020B0606020202030204" pitchFamily="34" charset="0"/>
              <a:buChar char="x"/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Uhynuté zvieratá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 Narrow" panose="020B0606020202030204" pitchFamily="34" charset="0"/>
              <a:buChar char="x"/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Nerozložiteľný odpad (sklo, plasty, textil...)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 Narrow" panose="020B0606020202030204" pitchFamily="34" charset="0"/>
              <a:buChar char="x"/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Horúci a uholný popol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 Narrow" panose="020B0606020202030204" pitchFamily="34" charset="0"/>
              <a:buChar char="x"/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Trus mäsožravých zvierat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3677112" cy="370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nvi-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0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7448"/>
          </a:xfrm>
        </p:spPr>
        <p:txBody>
          <a:bodyPr/>
          <a:lstStyle/>
          <a:p>
            <a:r>
              <a:rPr lang="sk-SK" b="1" dirty="0" smtClean="0"/>
              <a:t>Pravidlá kompostovania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768096" y="1527048"/>
            <a:ext cx="8375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smtClean="0"/>
              <a:t>Zabezpečiť </a:t>
            </a:r>
            <a:r>
              <a:rPr lang="sk-SK" dirty="0"/>
              <a:t>správnu veľkosť </a:t>
            </a:r>
            <a:r>
              <a:rPr lang="sk-SK" dirty="0" smtClean="0"/>
              <a:t>materiálu.</a:t>
            </a:r>
          </a:p>
          <a:p>
            <a:pPr marL="285750" indent="-285750">
              <a:buFontTx/>
              <a:buChar char="-"/>
            </a:pPr>
            <a:endParaRPr lang="sk-SK" dirty="0"/>
          </a:p>
          <a:p>
            <a:pPr marL="285750" indent="-285750">
              <a:buFontTx/>
              <a:buChar char="-"/>
            </a:pPr>
            <a:r>
              <a:rPr lang="sk-SK" dirty="0" smtClean="0"/>
              <a:t>Kompostujme </a:t>
            </a:r>
            <a:r>
              <a:rPr lang="sk-SK" dirty="0"/>
              <a:t>a miešajme všetky </a:t>
            </a:r>
            <a:r>
              <a:rPr lang="sk-SK" dirty="0" smtClean="0"/>
              <a:t>materiály.</a:t>
            </a:r>
          </a:p>
          <a:p>
            <a:pPr marL="285750" indent="-285750">
              <a:buFontTx/>
              <a:buChar char="-"/>
            </a:pPr>
            <a:endParaRPr lang="sk-SK" dirty="0"/>
          </a:p>
          <a:p>
            <a:pPr marL="285750" indent="-285750">
              <a:buFontTx/>
              <a:buChar char="-"/>
            </a:pPr>
            <a:r>
              <a:rPr lang="sk-SK" dirty="0" smtClean="0"/>
              <a:t>Zabezpečiť </a:t>
            </a:r>
            <a:r>
              <a:rPr lang="sk-SK" dirty="0"/>
              <a:t>kompostovanému materiálu dostatok </a:t>
            </a:r>
            <a:r>
              <a:rPr lang="sk-SK" dirty="0" smtClean="0"/>
              <a:t>vzduchu.</a:t>
            </a:r>
          </a:p>
          <a:p>
            <a:pPr marL="285750" indent="-285750">
              <a:buFontTx/>
              <a:buChar char="-"/>
            </a:pPr>
            <a:endParaRPr lang="sk-SK" dirty="0"/>
          </a:p>
          <a:p>
            <a:r>
              <a:rPr lang="sk-SK" dirty="0" smtClean="0"/>
              <a:t>-   Zabezpečiť </a:t>
            </a:r>
            <a:r>
              <a:rPr lang="sk-SK" dirty="0"/>
              <a:t>správnu vlhkosť</a:t>
            </a:r>
          </a:p>
        </p:txBody>
      </p:sp>
      <p:pic>
        <p:nvPicPr>
          <p:cNvPr id="5122" name="Picture 2" descr="JRK | Chcete kvalitnejší kompost? Začnite používať prekopávač - Pre menej  odpa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3854196"/>
            <a:ext cx="2797937" cy="279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ady a tipy na založenie kompostu | OBI náv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19" y="3854196"/>
            <a:ext cx="4030783" cy="279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nvi-C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080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8576"/>
          </a:xfrm>
        </p:spPr>
        <p:txBody>
          <a:bodyPr/>
          <a:lstStyle/>
          <a:p>
            <a:r>
              <a:rPr lang="sk-SK" b="1" dirty="0" smtClean="0"/>
              <a:t>Pravidlo č. 1 – veľkosť materiálu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813816" y="1554480"/>
            <a:ext cx="83301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dirty="0"/>
              <a:t>Pridávaný materiál je potrebné vždy upraviť do veľkosti 	menšej ako je palec na ruke. (Môžeme krájať, pučiť, rezať, 	drviť, trhať a sekať</a:t>
            </a:r>
            <a:r>
              <a:rPr lang="sk-SK" dirty="0" smtClean="0"/>
              <a:t>.)</a:t>
            </a:r>
          </a:p>
          <a:p>
            <a:pPr algn="just"/>
            <a:endParaRPr lang="sk-SK" dirty="0"/>
          </a:p>
          <a:p>
            <a:pPr algn="just"/>
            <a:r>
              <a:rPr lang="sk-SK" dirty="0" smtClean="0"/>
              <a:t>Mäkké </a:t>
            </a:r>
            <a:r>
              <a:rPr lang="sk-SK" dirty="0"/>
              <a:t>a šťavnaté materiály nemusíme zmenšovať.</a:t>
            </a:r>
          </a:p>
          <a:p>
            <a:pPr algn="just"/>
            <a:r>
              <a:rPr lang="sk-SK" dirty="0" smtClean="0"/>
              <a:t>Čím </a:t>
            </a:r>
            <a:r>
              <a:rPr lang="sk-SK" dirty="0"/>
              <a:t>menšie častice, tým sa rýchlejšie skompostujú.</a:t>
            </a:r>
          </a:p>
          <a:p>
            <a:pPr algn="just"/>
            <a:r>
              <a:rPr lang="sk-SK" dirty="0"/>
              <a:t>	</a:t>
            </a:r>
          </a:p>
          <a:p>
            <a:pPr algn="just"/>
            <a:r>
              <a:rPr lang="sk-SK" dirty="0" smtClean="0"/>
              <a:t>Tým </a:t>
            </a:r>
            <a:r>
              <a:rPr lang="sk-SK" dirty="0"/>
              <a:t>zabezpečíme, že materiály sa rýchlejšie rozložia a 	kompost sa bude ľahšie prehadzovať, prekopávať.</a:t>
            </a:r>
          </a:p>
          <a:p>
            <a:pPr algn="just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36" y="4286107"/>
            <a:ext cx="2514124" cy="1673035"/>
          </a:xfrm>
          <a:prstGeom prst="rect">
            <a:avLst/>
          </a:prstGeom>
        </p:spPr>
      </p:pic>
      <p:pic>
        <p:nvPicPr>
          <p:cNvPr id="5" name="Picture 4" descr="http://www.zahradne-drvice.sk/data/gallery/fotogaleria/shark/shark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89" y="4286107"/>
            <a:ext cx="2189514" cy="167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zahradne-drvice.sk/data/gallery/fotogaleria/shark/shark-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505" y="4286107"/>
            <a:ext cx="2241698" cy="167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nvi-C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092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7992"/>
          </a:xfrm>
        </p:spPr>
        <p:txBody>
          <a:bodyPr/>
          <a:lstStyle/>
          <a:p>
            <a:r>
              <a:rPr lang="sk-SK" b="1" dirty="0" smtClean="0"/>
              <a:t>Pravidlo č. 2 – surovinová skladba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1927668" y="1446973"/>
            <a:ext cx="61647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2000" b="1" dirty="0">
                <a:latin typeface="Arial Narrow" pitchFamily="34" charset="0"/>
                <a:cs typeface="Arial" charset="0"/>
              </a:rPr>
              <a:t>Kompostujme a miešajme všetky materiály</a:t>
            </a:r>
          </a:p>
          <a:p>
            <a:pPr marL="342900" indent="-342900" algn="ctr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Základný predpoklad – miešanie</a:t>
            </a:r>
          </a:p>
          <a:p>
            <a:pPr marL="342900" indent="-342900" algn="ctr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sk-SK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Mäkké, šťavnaté a zelené </a:t>
            </a:r>
            <a:r>
              <a:rPr lang="sk-SK" b="1" dirty="0" err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vs</a:t>
            </a:r>
            <a:r>
              <a:rPr lang="sk-SK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. tvrdé, hnedé, suché</a:t>
            </a:r>
          </a:p>
          <a:p>
            <a:pPr marL="342900" indent="-342900" algn="ctr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sk-SK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NEVRSTVIŤ!!!</a:t>
            </a:r>
          </a:p>
          <a:p>
            <a:pPr marL="342900" indent="-342900" algn="ctr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sk-SK" b="1" dirty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Uskladnenie tvrdých, hnedých a suchých materiálov</a:t>
            </a:r>
          </a:p>
        </p:txBody>
      </p:sp>
      <p:pic>
        <p:nvPicPr>
          <p:cNvPr id="4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36" y="4215384"/>
            <a:ext cx="2532043" cy="189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99" y="4237433"/>
            <a:ext cx="2474586" cy="185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92" y="4237433"/>
            <a:ext cx="2723156" cy="1854934"/>
          </a:xfrm>
          <a:prstGeom prst="rect">
            <a:avLst/>
          </a:prstGeom>
        </p:spPr>
      </p:pic>
      <p:pic>
        <p:nvPicPr>
          <p:cNvPr id="7" name="Picture 2" descr="Envi-C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985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9432"/>
          </a:xfrm>
        </p:spPr>
        <p:txBody>
          <a:bodyPr/>
          <a:lstStyle/>
          <a:p>
            <a:r>
              <a:rPr lang="sk-SK" b="1" dirty="0" smtClean="0"/>
              <a:t>Pravidlo č. 3 - vlhkosť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813816" y="1472184"/>
            <a:ext cx="83301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/>
              <a:t>Potrebujeme dosiahnuť stav, že po stlačení 	kompostovaných materiálov v dlani, zostane materiál </a:t>
            </a:r>
            <a:r>
              <a:rPr lang="sk-SK" sz="2000" b="1" dirty="0" smtClean="0"/>
              <a:t>pokope</a:t>
            </a:r>
            <a:r>
              <a:rPr lang="sk-SK" sz="2000" b="1" dirty="0"/>
              <a:t>. </a:t>
            </a:r>
            <a:endParaRPr lang="sk-SK" sz="2000" b="1" dirty="0" smtClean="0"/>
          </a:p>
          <a:p>
            <a:endParaRPr lang="sk-SK" sz="2000" b="1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Nedostatok vlhkosti – proces sa spomaľuje/zastavuje a kompost </a:t>
            </a:r>
            <a:r>
              <a:rPr lang="sk-SK" b="1" dirty="0" smtClean="0">
                <a:latin typeface="Arial Narrow" pitchFamily="34" charset="0"/>
                <a:cs typeface="Arial" charset="0"/>
              </a:rPr>
              <a:t>vysychá.</a:t>
            </a:r>
            <a:endParaRPr lang="sk-SK" b="1" dirty="0">
              <a:latin typeface="Arial Narrow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Ak je vlhkosť nadmerná – nežiaduci hnilobný proces, skysnutie – prejav </a:t>
            </a:r>
            <a:r>
              <a:rPr lang="sk-SK" b="1" dirty="0" smtClean="0">
                <a:latin typeface="Arial Narrow" pitchFamily="34" charset="0"/>
                <a:cs typeface="Arial" charset="0"/>
              </a:rPr>
              <a:t>zápachu.</a:t>
            </a:r>
            <a:endParaRPr lang="sk-SK" b="1" dirty="0">
              <a:latin typeface="Arial Narrow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Správnu vlhkosť kontrolujeme pri dokladaní čerstvého </a:t>
            </a:r>
            <a:r>
              <a:rPr lang="sk-SK" b="1" dirty="0" smtClean="0">
                <a:latin typeface="Arial Narrow" pitchFamily="34" charset="0"/>
                <a:cs typeface="Arial" charset="0"/>
              </a:rPr>
              <a:t>materiálu.</a:t>
            </a:r>
            <a:endParaRPr lang="sk-SK" b="1" dirty="0">
              <a:latin typeface="Arial Narrow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sk-SK" b="1" dirty="0">
                <a:latin typeface="Arial Narrow" pitchFamily="34" charset="0"/>
                <a:cs typeface="Arial" charset="0"/>
              </a:rPr>
              <a:t>Prítomnosť dážďoviek – indikátor právnej </a:t>
            </a:r>
            <a:r>
              <a:rPr lang="sk-SK" b="1" dirty="0" smtClean="0">
                <a:latin typeface="Arial Narrow" pitchFamily="34" charset="0"/>
                <a:cs typeface="Arial" charset="0"/>
              </a:rPr>
              <a:t>vlhkosti.</a:t>
            </a:r>
            <a:endParaRPr lang="sk-SK" b="1" dirty="0">
              <a:latin typeface="Arial Narrow" pitchFamily="34" charset="0"/>
              <a:cs typeface="Arial" charset="0"/>
            </a:endParaRPr>
          </a:p>
        </p:txBody>
      </p:sp>
      <p:pic>
        <p:nvPicPr>
          <p:cNvPr id="4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" y="4222992"/>
            <a:ext cx="3063240" cy="229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nvi-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6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357336" cy="762000"/>
          </a:xfrm>
        </p:spPr>
        <p:txBody>
          <a:bodyPr/>
          <a:lstStyle/>
          <a:p>
            <a:r>
              <a:rPr lang="sk-SK" b="1" dirty="0" smtClean="0"/>
              <a:t>Koľko vyprodukujeme odpadu?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09" y="1371600"/>
            <a:ext cx="6081065" cy="404667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815009" y="5734878"/>
            <a:ext cx="757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Každý obyvateľ obce Jasenie vyprodukuje ročne </a:t>
            </a:r>
            <a:r>
              <a:rPr lang="sk-SK" b="1" dirty="0" smtClean="0"/>
              <a:t>148 kg zmesového KO.</a:t>
            </a:r>
            <a:endParaRPr lang="sk-SK" dirty="0"/>
          </a:p>
        </p:txBody>
      </p:sp>
      <p:pic>
        <p:nvPicPr>
          <p:cNvPr id="6" name="Picture 2" descr="Envi-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49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2856"/>
          </a:xfrm>
        </p:spPr>
        <p:txBody>
          <a:bodyPr/>
          <a:lstStyle/>
          <a:p>
            <a:r>
              <a:rPr lang="sk-SK" b="1" dirty="0" smtClean="0"/>
              <a:t>Pravidlo č. 4 - vzduch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832104" y="1527048"/>
            <a:ext cx="8311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Kyslík je základom života mikroorganizmov žijúcich </a:t>
            </a:r>
            <a:r>
              <a:rPr lang="sk-SK" dirty="0" smtClean="0"/>
              <a:t>v</a:t>
            </a:r>
            <a:r>
              <a:rPr lang="sk-SK" dirty="0"/>
              <a:t> </a:t>
            </a:r>
            <a:r>
              <a:rPr lang="sk-SK" dirty="0" err="1"/>
              <a:t>kompostéri</a:t>
            </a:r>
            <a:r>
              <a:rPr lang="sk-SK" dirty="0"/>
              <a:t>. Preto je potrebné zabezpečiť pravidelné </a:t>
            </a:r>
            <a:r>
              <a:rPr lang="sk-SK" dirty="0" smtClean="0"/>
              <a:t>prúdenie </a:t>
            </a:r>
            <a:r>
              <a:rPr lang="sk-SK" dirty="0"/>
              <a:t>vzduchu. Urobíme tak, pravidelným </a:t>
            </a:r>
            <a:r>
              <a:rPr lang="sk-SK" dirty="0" smtClean="0"/>
              <a:t>prekopávaním </a:t>
            </a:r>
            <a:r>
              <a:rPr lang="sk-SK" dirty="0"/>
              <a:t>kompostu.</a:t>
            </a:r>
          </a:p>
          <a:p>
            <a:endParaRPr lang="sk-SK" dirty="0" smtClean="0"/>
          </a:p>
          <a:p>
            <a:r>
              <a:rPr lang="sk-SK" dirty="0" smtClean="0">
                <a:solidFill>
                  <a:srgbClr val="FF0000"/>
                </a:solidFill>
                <a:cs typeface="Arial" charset="0"/>
              </a:rPr>
              <a:t>V </a:t>
            </a:r>
            <a:r>
              <a:rPr lang="sk-SK" dirty="0">
                <a:solidFill>
                  <a:srgbClr val="FF0000"/>
                </a:solidFill>
                <a:cs typeface="Arial" charset="0"/>
              </a:rPr>
              <a:t>zime kompost neprehadzujeme!!!</a:t>
            </a:r>
          </a:p>
        </p:txBody>
      </p:sp>
      <p:pic>
        <p:nvPicPr>
          <p:cNvPr id="6146" name="Picture 2" descr="Súťaž Miss Kompost 2015, 4. miesto: Rudolf Beňuš z Lietavskej Lúčky |  Priatelia Zeme - SP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46" y="3336036"/>
            <a:ext cx="2468753" cy="329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92" y="3405082"/>
            <a:ext cx="4644717" cy="2547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Envi-C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/>
          <a:lstStyle/>
          <a:p>
            <a:r>
              <a:rPr lang="sk-SK" b="1" dirty="0" smtClean="0"/>
              <a:t>Chyby pri kompostovaní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804672" y="1581912"/>
            <a:ext cx="8339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Vysušovanie kompostovaného </a:t>
            </a:r>
            <a:r>
              <a:rPr lang="sk-SK" dirty="0" smtClean="0"/>
              <a:t>materiálu.</a:t>
            </a:r>
          </a:p>
          <a:p>
            <a:endParaRPr lang="sk-SK" dirty="0"/>
          </a:p>
          <a:p>
            <a:r>
              <a:rPr lang="sk-SK" dirty="0"/>
              <a:t>Premočenie a zápach kompostovaného </a:t>
            </a:r>
            <a:r>
              <a:rPr lang="sk-SK" dirty="0" smtClean="0"/>
              <a:t>materiálu.</a:t>
            </a:r>
          </a:p>
          <a:p>
            <a:endParaRPr lang="sk-SK" dirty="0"/>
          </a:p>
          <a:p>
            <a:r>
              <a:rPr lang="sk-SK" dirty="0"/>
              <a:t>Nedostatočná </a:t>
            </a:r>
            <a:r>
              <a:rPr lang="sk-SK" dirty="0" smtClean="0"/>
              <a:t>teplota.</a:t>
            </a:r>
          </a:p>
          <a:p>
            <a:endParaRPr lang="sk-SK" dirty="0"/>
          </a:p>
          <a:p>
            <a:r>
              <a:rPr lang="sk-SK" dirty="0"/>
              <a:t>Nadmerný výskyt </a:t>
            </a:r>
            <a:r>
              <a:rPr lang="sk-SK" dirty="0" smtClean="0"/>
              <a:t>mušiek.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06" y="3815143"/>
            <a:ext cx="4883658" cy="2833866"/>
          </a:xfrm>
          <a:prstGeom prst="rect">
            <a:avLst/>
          </a:prstGeom>
        </p:spPr>
      </p:pic>
      <p:pic>
        <p:nvPicPr>
          <p:cNvPr id="5" name="Picture 2" descr="Envi-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808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7992"/>
          </a:xfrm>
        </p:spPr>
        <p:txBody>
          <a:bodyPr/>
          <a:lstStyle/>
          <a:p>
            <a:r>
              <a:rPr lang="sk-SK" b="1" dirty="0" smtClean="0"/>
              <a:t>Kedy je kompost hotový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768096" y="1618489"/>
            <a:ext cx="8375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Obsah </a:t>
            </a:r>
            <a:r>
              <a:rPr lang="sk-SK" dirty="0" err="1"/>
              <a:t>kompostéra</a:t>
            </a:r>
            <a:r>
              <a:rPr lang="sk-SK" dirty="0"/>
              <a:t> sa pôsobením rozkladných procesov zredukuje až o polovicu. Za optimálnych podmienok je možné po 8 – 10 týždňoch vyňať kompost vhodný na </a:t>
            </a:r>
            <a:r>
              <a:rPr lang="sk-SK" dirty="0" err="1"/>
              <a:t>mulčovanie</a:t>
            </a:r>
            <a:r>
              <a:rPr lang="sk-SK" dirty="0"/>
              <a:t>. </a:t>
            </a:r>
            <a:endParaRPr lang="sk-SK" dirty="0" smtClean="0"/>
          </a:p>
          <a:p>
            <a:endParaRPr lang="sk-SK" dirty="0"/>
          </a:p>
          <a:p>
            <a:r>
              <a:rPr lang="sk-SK" dirty="0"/>
              <a:t>Po uplynutí 16 až 20 týždňov by mal dosiahnuť zrelosť – je drobivý, tmavo hnedý a vonia po lesnej pôde. Nie je vhodné používať kompost starší nad 12 mesiacov, pretože všetky užitočné látky v ňom obsiahnuté sú už rozložené.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3960711"/>
            <a:ext cx="2541864" cy="2151317"/>
          </a:xfrm>
          <a:prstGeom prst="rect">
            <a:avLst/>
          </a:prstGeom>
        </p:spPr>
      </p:pic>
      <p:pic>
        <p:nvPicPr>
          <p:cNvPr id="5" name="Picture 2" descr="Envi-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32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720"/>
          </a:xfrm>
        </p:spPr>
        <p:txBody>
          <a:bodyPr/>
          <a:lstStyle/>
          <a:p>
            <a:r>
              <a:rPr lang="sk-SK" b="1" dirty="0" smtClean="0"/>
              <a:t>Využitie kompostu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749808" y="1417320"/>
            <a:ext cx="83941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Surový kompost aplikujeme na pôdu na jeseň. </a:t>
            </a:r>
          </a:p>
          <a:p>
            <a:r>
              <a:rPr lang="sk-SK" dirty="0"/>
              <a:t>Vyzretý kompost môžeme aplikovať kedykoľvek a k akýmkoľvek rastlinám (nie v zime</a:t>
            </a:r>
            <a:r>
              <a:rPr lang="sk-SK" dirty="0" smtClean="0"/>
              <a:t>).</a:t>
            </a:r>
          </a:p>
          <a:p>
            <a:r>
              <a:rPr lang="sk-SK" dirty="0" smtClean="0"/>
              <a:t>  </a:t>
            </a:r>
            <a:endParaRPr lang="sk-SK" dirty="0"/>
          </a:p>
          <a:p>
            <a:r>
              <a:rPr lang="sk-SK" dirty="0"/>
              <a:t>Pri výsadbe do kvetináčov a výseve používame kompost zmiešaný so zeminou v pomere 1:1. </a:t>
            </a:r>
            <a:endParaRPr lang="sk-SK" dirty="0" smtClean="0"/>
          </a:p>
          <a:p>
            <a:endParaRPr lang="sk-SK" dirty="0"/>
          </a:p>
          <a:p>
            <a:r>
              <a:rPr lang="sk-SK" dirty="0"/>
              <a:t>Na dostatočné zásobenie pôdy živinami stačí 1 – 2 cm vrstva kompostu ročne, čo je 10 – 20  litrov kompostu na 1 m².  </a:t>
            </a:r>
            <a:endParaRPr lang="sk-SK" dirty="0" smtClean="0"/>
          </a:p>
          <a:p>
            <a:endParaRPr lang="sk-SK" dirty="0"/>
          </a:p>
          <a:p>
            <a:r>
              <a:rPr lang="sk-SK" dirty="0"/>
              <a:t>Kompost je najvhodnejšie aplikovať v menších, ale opakovaných dávkach.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16" y="4840105"/>
            <a:ext cx="2084832" cy="2084832"/>
          </a:xfrm>
          <a:prstGeom prst="rect">
            <a:avLst/>
          </a:prstGeom>
        </p:spPr>
      </p:pic>
      <p:pic>
        <p:nvPicPr>
          <p:cNvPr id="5" name="Picture 2" descr="Envi-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6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5152"/>
          </a:xfrm>
        </p:spPr>
        <p:txBody>
          <a:bodyPr/>
          <a:lstStyle/>
          <a:p>
            <a:r>
              <a:rPr lang="sk-SK" b="1" dirty="0" smtClean="0"/>
              <a:t>Veľa šťastia pri kompostovaní</a:t>
            </a:r>
            <a:endParaRPr lang="sk-SK" b="1" dirty="0"/>
          </a:p>
        </p:txBody>
      </p:sp>
      <p:pic>
        <p:nvPicPr>
          <p:cNvPr id="3" name="Zástupný symbol obsah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75" y="1584546"/>
            <a:ext cx="6517133" cy="4887849"/>
          </a:xfrm>
          <a:prstGeom prst="rect">
            <a:avLst/>
          </a:prstGeom>
        </p:spPr>
      </p:pic>
      <p:pic>
        <p:nvPicPr>
          <p:cNvPr id="4" name="Picture 2" descr="Envi-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1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900136" cy="702365"/>
          </a:xfrm>
        </p:spPr>
        <p:txBody>
          <a:bodyPr/>
          <a:lstStyle/>
          <a:p>
            <a:r>
              <a:rPr lang="sk-SK" b="1" dirty="0" smtClean="0"/>
              <a:t>Čo všetko sa v nádobách nachádza?</a:t>
            </a:r>
            <a:endParaRPr lang="sk-SK" b="1" dirty="0"/>
          </a:p>
        </p:txBody>
      </p:sp>
      <p:pic>
        <p:nvPicPr>
          <p:cNvPr id="3" name="Picture 2786"/>
          <p:cNvPicPr/>
          <p:nvPr/>
        </p:nvPicPr>
        <p:blipFill>
          <a:blip r:embed="rId2"/>
          <a:stretch>
            <a:fillRect/>
          </a:stretch>
        </p:blipFill>
        <p:spPr>
          <a:xfrm>
            <a:off x="826549" y="1311966"/>
            <a:ext cx="4023747" cy="2246243"/>
          </a:xfrm>
          <a:prstGeom prst="rect">
            <a:avLst/>
          </a:prstGeom>
        </p:spPr>
      </p:pic>
      <p:pic>
        <p:nvPicPr>
          <p:cNvPr id="4" name="Picture 2788"/>
          <p:cNvPicPr/>
          <p:nvPr/>
        </p:nvPicPr>
        <p:blipFill>
          <a:blip r:embed="rId3"/>
          <a:stretch>
            <a:fillRect/>
          </a:stretch>
        </p:blipFill>
        <p:spPr>
          <a:xfrm>
            <a:off x="4999512" y="1311966"/>
            <a:ext cx="3727173" cy="2246244"/>
          </a:xfrm>
          <a:prstGeom prst="rect">
            <a:avLst/>
          </a:prstGeom>
        </p:spPr>
      </p:pic>
      <p:pic>
        <p:nvPicPr>
          <p:cNvPr id="5" name="Picture 2847"/>
          <p:cNvPicPr/>
          <p:nvPr/>
        </p:nvPicPr>
        <p:blipFill>
          <a:blip r:embed="rId4"/>
          <a:stretch>
            <a:fillRect/>
          </a:stretch>
        </p:blipFill>
        <p:spPr>
          <a:xfrm>
            <a:off x="826549" y="3697356"/>
            <a:ext cx="4023747" cy="2315818"/>
          </a:xfrm>
          <a:prstGeom prst="rect">
            <a:avLst/>
          </a:prstGeom>
        </p:spPr>
      </p:pic>
      <p:pic>
        <p:nvPicPr>
          <p:cNvPr id="6" name="Picture 2901"/>
          <p:cNvPicPr/>
          <p:nvPr/>
        </p:nvPicPr>
        <p:blipFill>
          <a:blip r:embed="rId5"/>
          <a:stretch>
            <a:fillRect/>
          </a:stretch>
        </p:blipFill>
        <p:spPr>
          <a:xfrm>
            <a:off x="4999512" y="3697356"/>
            <a:ext cx="3727173" cy="2315818"/>
          </a:xfrm>
          <a:prstGeom prst="rect">
            <a:avLst/>
          </a:prstGeom>
        </p:spPr>
      </p:pic>
      <p:pic>
        <p:nvPicPr>
          <p:cNvPr id="7" name="Picture 2" descr="Envi-Ca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77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198309" cy="732183"/>
          </a:xfrm>
        </p:spPr>
        <p:txBody>
          <a:bodyPr/>
          <a:lstStyle/>
          <a:p>
            <a:r>
              <a:rPr lang="sk-SK" b="1" dirty="0" smtClean="0"/>
              <a:t>Analýza odpadu – apríl 2021</a:t>
            </a:r>
            <a:endParaRPr lang="sk-SK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1143000" y="1958009"/>
            <a:ext cx="72853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Vzorka </a:t>
            </a:r>
            <a:r>
              <a:rPr lang="sk-SK" b="1" dirty="0" smtClean="0"/>
              <a:t>odpadu: </a:t>
            </a:r>
          </a:p>
          <a:p>
            <a:endParaRPr lang="sk-SK" b="1" dirty="0"/>
          </a:p>
          <a:p>
            <a:r>
              <a:rPr lang="sk-SK" dirty="0"/>
              <a:t>Veľkosť nádob: 	 	 	</a:t>
            </a:r>
            <a:r>
              <a:rPr lang="sk-SK" dirty="0" smtClean="0"/>
              <a:t>	</a:t>
            </a:r>
            <a:r>
              <a:rPr lang="sk-SK" b="1" dirty="0" smtClean="0"/>
              <a:t>110/120 </a:t>
            </a:r>
            <a:r>
              <a:rPr lang="sk-SK" b="1" dirty="0"/>
              <a:t>l</a:t>
            </a:r>
            <a:r>
              <a:rPr lang="sk-SK" dirty="0"/>
              <a:t> </a:t>
            </a:r>
            <a:endParaRPr lang="sk-SK" dirty="0" smtClean="0"/>
          </a:p>
          <a:p>
            <a:endParaRPr lang="sk-SK" dirty="0"/>
          </a:p>
          <a:p>
            <a:r>
              <a:rPr lang="sk-SK" dirty="0"/>
              <a:t>Počet kontajnerov: 	 	 	</a:t>
            </a:r>
            <a:r>
              <a:rPr lang="sk-SK" b="1" dirty="0"/>
              <a:t>15 ks / 5 % z celkového počtu </a:t>
            </a:r>
            <a:r>
              <a:rPr lang="sk-SK" b="1" dirty="0" smtClean="0"/>
              <a:t>nádob</a:t>
            </a:r>
          </a:p>
          <a:p>
            <a:r>
              <a:rPr lang="sk-SK" dirty="0" smtClean="0"/>
              <a:t> </a:t>
            </a:r>
            <a:endParaRPr lang="sk-SK" dirty="0"/>
          </a:p>
          <a:p>
            <a:r>
              <a:rPr lang="sk-SK" dirty="0"/>
              <a:t>Celková hmotnosť ZKO: 	 	</a:t>
            </a:r>
            <a:r>
              <a:rPr lang="sk-SK" b="1" dirty="0"/>
              <a:t>175,35 kg </a:t>
            </a:r>
            <a:endParaRPr lang="sk-SK" b="1" dirty="0" smtClean="0"/>
          </a:p>
          <a:p>
            <a:endParaRPr lang="sk-SK" dirty="0"/>
          </a:p>
          <a:p>
            <a:r>
              <a:rPr lang="sk-SK" dirty="0"/>
              <a:t>Priemerná hmotnosť nádoby : 	</a:t>
            </a:r>
            <a:r>
              <a:rPr lang="sk-SK" b="1" dirty="0"/>
              <a:t>11,69 kg </a:t>
            </a:r>
          </a:p>
        </p:txBody>
      </p:sp>
      <p:pic>
        <p:nvPicPr>
          <p:cNvPr id="4" name="Picture 2" descr="Envi-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3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2061"/>
          </a:xfrm>
        </p:spPr>
        <p:txBody>
          <a:bodyPr/>
          <a:lstStyle/>
          <a:p>
            <a:r>
              <a:rPr lang="sk-SK" b="1" dirty="0" smtClean="0"/>
              <a:t>Ako to dopadlo?</a:t>
            </a:r>
            <a:endParaRPr lang="sk-SK" b="1" dirty="0"/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429488"/>
              </p:ext>
            </p:extLst>
          </p:nvPr>
        </p:nvGraphicFramePr>
        <p:xfrm>
          <a:off x="795131" y="1361654"/>
          <a:ext cx="6549886" cy="5237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4573"/>
                <a:gridCol w="1968139"/>
                <a:gridCol w="1497174"/>
              </a:tblGrid>
              <a:tr h="308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Zložka komunálneho odpadu </a:t>
                      </a:r>
                      <a:endParaRPr lang="sk-SK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Hmotnosť v kg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Percentuálne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</a:tr>
              <a:tr h="308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Papier a lepenka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R="1162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5,64 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3,22 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</a:tr>
              <a:tr h="308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Plasty ostatné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R="1162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9,38 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5,35 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</a:tr>
              <a:tr h="308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VKM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R="1155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0,70 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0,40 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</a:tr>
              <a:tr h="308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Jednorázové plienky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R="1162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29,5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16,82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</a:tr>
              <a:tr h="308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Sklo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R="1155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9,10 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5,19 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</a:tr>
              <a:tr h="308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Plasty PET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R="1162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0,28 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0,16 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</a:tr>
              <a:tr h="308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Obaly z kovu, kovy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R="1162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4,89 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2,79 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</a:tr>
              <a:tr h="308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Zvyšky jedla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L="3060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</a:rPr>
                        <a:t>         21,92 </a:t>
                      </a:r>
                      <a:endParaRPr lang="sk-SK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12,50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</a:tr>
              <a:tr h="308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Kompostovateľné BRO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</a:rPr>
                        <a:t>         29,79 </a:t>
                      </a:r>
                      <a:endParaRPr lang="sk-SK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16,99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</a:tr>
              <a:tr h="308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Textil, šatstvo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R="1162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2,00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1,14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</a:tr>
              <a:tr h="308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Nebezpečný odpad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R="1162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1,56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0,89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</a:tr>
              <a:tr h="308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Elektroodpad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R="1162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0,00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0,00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</a:tr>
              <a:tr h="308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Stavebný odpad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R="1162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5,39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3,07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</a:tr>
              <a:tr h="308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Nedotriediteľný zvyšok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L="3060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</a:rPr>
                        <a:t>        54,40 </a:t>
                      </a:r>
                      <a:endParaRPr lang="sk-SK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31,02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</a:tr>
              <a:tr h="308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Drevo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R="1155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0,80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0,46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</a:tr>
              <a:tr h="308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Spolu </a:t>
                      </a:r>
                      <a:endParaRPr lang="sk-S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     </a:t>
                      </a:r>
                      <a:r>
                        <a:rPr lang="sk-SK" sz="1100" b="1" dirty="0" smtClean="0">
                          <a:effectLst/>
                        </a:rPr>
                        <a:t>        </a:t>
                      </a:r>
                      <a:r>
                        <a:rPr lang="sk-SK" sz="1100" b="1" dirty="0">
                          <a:effectLst/>
                        </a:rPr>
                        <a:t>175,35 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100,00 </a:t>
                      </a:r>
                      <a:endParaRPr lang="sk-SK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73025" marT="41910" marB="0"/>
                </a:tc>
              </a:tr>
            </a:tbl>
          </a:graphicData>
        </a:graphic>
      </p:graphicFrame>
      <p:pic>
        <p:nvPicPr>
          <p:cNvPr id="4" name="Picture 2" descr="Envi-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51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243"/>
          </a:xfrm>
        </p:spPr>
        <p:txBody>
          <a:bodyPr/>
          <a:lstStyle/>
          <a:p>
            <a:r>
              <a:rPr lang="sk-SK" b="1" dirty="0" smtClean="0"/>
              <a:t>Celoročné objemy v zmesovom KO</a:t>
            </a:r>
            <a:endParaRPr lang="sk-SK" b="1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94337"/>
              </p:ext>
            </p:extLst>
          </p:nvPr>
        </p:nvGraphicFramePr>
        <p:xfrm>
          <a:off x="884583" y="1441179"/>
          <a:ext cx="7738209" cy="4685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3070"/>
                <a:gridCol w="1821685"/>
                <a:gridCol w="1491727"/>
                <a:gridCol w="1491727"/>
              </a:tblGrid>
              <a:tr h="1021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Zložka komunálneho odpadu </a:t>
                      </a:r>
                      <a:endParaRPr lang="sk-SK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Podiel zložiek </a:t>
                      </a:r>
                    </a:p>
                    <a:p>
                      <a:pPr marL="78105" marR="628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ZKO v ročnej produkcii ZKO v %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100330" marR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Množstvo odpadu z ročnej produkcie ZKO v t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 anchor="ctr"/>
                </a:tc>
                <a:tc>
                  <a:txBody>
                    <a:bodyPr/>
                    <a:lstStyle/>
                    <a:p>
                      <a:pPr marL="15875" marR="273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Cena za zneškodnenie na skládke odpadov v EUR s DPH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 anchor="ctr"/>
                </a:tc>
              </a:tr>
              <a:tr h="228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Papier a lepenka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3,22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5,38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1771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582,73</a:t>
                      </a:r>
                      <a:r>
                        <a:rPr lang="sk-SK" sz="1000" dirty="0">
                          <a:effectLst/>
                        </a:rPr>
                        <a:t> </a:t>
                      </a:r>
                      <a:endParaRPr lang="sk-SK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</a:tr>
              <a:tr h="228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Plasty ostatné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5,35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8,93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1771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968,21</a:t>
                      </a:r>
                      <a:r>
                        <a:rPr lang="sk-SK" sz="1000" dirty="0">
                          <a:effectLst/>
                        </a:rPr>
                        <a:t> </a:t>
                      </a:r>
                      <a:endParaRPr lang="sk-SK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</a:tr>
              <a:tr h="228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VKM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0,40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0,67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247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72,39 </a:t>
                      </a:r>
                      <a:endParaRPr lang="sk-SK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</a:tr>
              <a:tr h="228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Jednorázové plienky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R="260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16,82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28,09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3 043,96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</a:tr>
              <a:tr h="228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Sklo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5,19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8,67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1771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939,25 </a:t>
                      </a:r>
                      <a:endParaRPr lang="sk-SK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</a:tr>
              <a:tr h="228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Plasty PET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0,16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0,27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247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28,96</a:t>
                      </a:r>
                      <a:r>
                        <a:rPr lang="sk-SK" sz="1000" dirty="0">
                          <a:effectLst/>
                        </a:rPr>
                        <a:t> </a:t>
                      </a:r>
                      <a:endParaRPr lang="sk-SK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</a:tr>
              <a:tr h="228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Obaly z kovu, kovy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2,79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4,66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1771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b="1" dirty="0">
                          <a:effectLst/>
                        </a:rPr>
                        <a:t>504,91 </a:t>
                      </a:r>
                      <a:endParaRPr lang="sk-SK" sz="1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</a:tr>
              <a:tr h="228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Zvyšky jedla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12,5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20,87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2 262,16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</a:tr>
              <a:tr h="228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Kompostovateľné BRO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R="260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16,99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28,37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3 074,73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</a:tr>
              <a:tr h="228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Textil, šatstvo </a:t>
                      </a:r>
                      <a:endParaRPr lang="sk-SK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1,14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1,90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1771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206,31 </a:t>
                      </a:r>
                      <a:endParaRPr lang="sk-SK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</a:tr>
              <a:tr h="228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Nebezpečný odpad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0,89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1,49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1771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161,07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</a:tr>
              <a:tr h="228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Elektroodpad </a:t>
                      </a:r>
                      <a:endParaRPr lang="sk-SK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0,00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0,00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318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0,00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</a:tr>
              <a:tr h="228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Stavebný odpad </a:t>
                      </a:r>
                      <a:endParaRPr lang="sk-SK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3,07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5,13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1771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555,59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</a:tr>
              <a:tr h="228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 err="1">
                          <a:effectLst/>
                        </a:rPr>
                        <a:t>Nedotriediteľný</a:t>
                      </a:r>
                      <a:r>
                        <a:rPr lang="sk-SK" sz="1000" dirty="0">
                          <a:effectLst/>
                        </a:rPr>
                        <a:t> zvyšok </a:t>
                      </a:r>
                      <a:endParaRPr lang="sk-SK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R="260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31,02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51,80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5 613,78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</a:tr>
              <a:tr h="228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Drevo </a:t>
                      </a:r>
                      <a:endParaRPr lang="sk-SK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0,46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1358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0,77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247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83,25 </a:t>
                      </a:r>
                      <a:endParaRPr lang="sk-SK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</a:tr>
              <a:tr h="228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R="977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000" b="1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000" b="1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000" b="1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8" marR="45900" marT="25564" marB="0"/>
                </a:tc>
              </a:tr>
            </a:tbl>
          </a:graphicData>
        </a:graphic>
      </p:graphicFrame>
      <p:pic>
        <p:nvPicPr>
          <p:cNvPr id="5" name="Picture 2" descr="Envi-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6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Prečo platíme za odpad dva krát?</a:t>
            </a:r>
            <a:endParaRPr lang="sk-SK" b="1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 rotWithShape="1">
          <a:blip r:embed="rId2"/>
          <a:srcRect b="8609"/>
          <a:stretch/>
        </p:blipFill>
        <p:spPr>
          <a:xfrm>
            <a:off x="432060" y="1223553"/>
            <a:ext cx="8841941" cy="5186391"/>
          </a:xfrm>
          <a:prstGeom prst="rect">
            <a:avLst/>
          </a:prstGeom>
        </p:spPr>
      </p:pic>
      <p:sp>
        <p:nvSpPr>
          <p:cNvPr id="4" name="Rectangular Callout 4"/>
          <p:cNvSpPr/>
          <p:nvPr/>
        </p:nvSpPr>
        <p:spPr>
          <a:xfrm>
            <a:off x="622944" y="1595119"/>
            <a:ext cx="3849189" cy="670561"/>
          </a:xfrm>
          <a:prstGeom prst="wedgeRectCallout">
            <a:avLst>
              <a:gd name="adj1" fmla="val 5045"/>
              <a:gd name="adj2" fmla="val 371519"/>
            </a:avLst>
          </a:prstGeom>
          <a:solidFill>
            <a:srgbClr val="FFFFFF">
              <a:alpha val="70980"/>
            </a:srgbClr>
          </a:solidFill>
          <a:ln>
            <a:solidFill>
              <a:srgbClr val="B4D4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k-SK" dirty="0" smtClean="0"/>
              <a:t>Platíme v cene výrobku pri kúpe</a:t>
            </a:r>
            <a:endParaRPr lang="sk-SK" dirty="0"/>
          </a:p>
        </p:txBody>
      </p:sp>
      <p:sp>
        <p:nvSpPr>
          <p:cNvPr id="5" name="Rectangular Callout 5"/>
          <p:cNvSpPr/>
          <p:nvPr/>
        </p:nvSpPr>
        <p:spPr>
          <a:xfrm>
            <a:off x="4723900" y="1744616"/>
            <a:ext cx="3849189" cy="670561"/>
          </a:xfrm>
          <a:prstGeom prst="wedgeRectCallout">
            <a:avLst>
              <a:gd name="adj1" fmla="val -29042"/>
              <a:gd name="adj2" fmla="val 356799"/>
            </a:avLst>
          </a:prstGeom>
          <a:solidFill>
            <a:srgbClr val="FFFFFF">
              <a:alpha val="70980"/>
            </a:srgbClr>
          </a:solidFill>
          <a:ln>
            <a:solidFill>
              <a:srgbClr val="B4D4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k-SK" dirty="0" smtClean="0"/>
              <a:t>Poplatok obci za komunálny odpad</a:t>
            </a:r>
            <a:endParaRPr lang="sk-SK" dirty="0"/>
          </a:p>
        </p:txBody>
      </p:sp>
      <p:sp>
        <p:nvSpPr>
          <p:cNvPr id="6" name="Rectangular Callout 6"/>
          <p:cNvSpPr/>
          <p:nvPr/>
        </p:nvSpPr>
        <p:spPr>
          <a:xfrm>
            <a:off x="6067400" y="2262956"/>
            <a:ext cx="2999859" cy="670561"/>
          </a:xfrm>
          <a:prstGeom prst="wedgeRectCallout">
            <a:avLst>
              <a:gd name="adj1" fmla="val 7139"/>
              <a:gd name="adj2" fmla="val 247276"/>
            </a:avLst>
          </a:prstGeom>
          <a:solidFill>
            <a:srgbClr val="FFFFFF">
              <a:alpha val="70980"/>
            </a:srgbClr>
          </a:solidFill>
          <a:ln>
            <a:solidFill>
              <a:srgbClr val="B4D4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k-SK" dirty="0" smtClean="0"/>
              <a:t>Zadarmo, a získate kvalitný kompost</a:t>
            </a:r>
            <a:endParaRPr lang="sk-SK" dirty="0"/>
          </a:p>
        </p:txBody>
      </p:sp>
      <p:pic>
        <p:nvPicPr>
          <p:cNvPr id="7" name="Picture 2" descr="Envi-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6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Hierarchia v odpadovom hospodárstve</a:t>
            </a:r>
            <a:endParaRPr lang="sk-SK" b="1" dirty="0"/>
          </a:p>
        </p:txBody>
      </p:sp>
      <p:pic>
        <p:nvPicPr>
          <p:cNvPr id="1026" name="Picture 2" descr="Komunálny odpad dnes – 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51" y="1463040"/>
            <a:ext cx="7683032" cy="46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nvi-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15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Kompostovanie – predchádzanie vzniku odpadu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795528" y="2103120"/>
            <a:ext cx="83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Kompostovaním odpadu zo záhrad </a:t>
            </a:r>
            <a:r>
              <a:rPr lang="sk-SK" dirty="0" smtClean="0"/>
              <a:t>a z </a:t>
            </a:r>
            <a:r>
              <a:rPr lang="sk-SK" dirty="0"/>
              <a:t>kuchyne predchádzame vzniku odpadu. </a:t>
            </a:r>
            <a:r>
              <a:rPr lang="sk-SK" dirty="0" smtClean="0"/>
              <a:t>Najlepší </a:t>
            </a:r>
            <a:r>
              <a:rPr lang="sk-SK" dirty="0"/>
              <a:t>odpad je taký, ktorý nikdy </a:t>
            </a:r>
            <a:r>
              <a:rPr lang="sk-SK" dirty="0" smtClean="0"/>
              <a:t>nevznikne</a:t>
            </a:r>
            <a:r>
              <a:rPr lang="sk-SK" dirty="0"/>
              <a:t>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3130287"/>
            <a:ext cx="6080760" cy="3410302"/>
          </a:xfrm>
          <a:prstGeom prst="rect">
            <a:avLst/>
          </a:prstGeom>
        </p:spPr>
      </p:pic>
      <p:pic>
        <p:nvPicPr>
          <p:cNvPr id="5" name="Picture 2" descr="Envi-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6236208"/>
            <a:ext cx="553700" cy="5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0021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</TotalTime>
  <Words>671</Words>
  <Application>Microsoft Office PowerPoint</Application>
  <PresentationFormat>Širokouhlá</PresentationFormat>
  <Paragraphs>233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Times New Roman</vt:lpstr>
      <vt:lpstr>Trebuchet MS</vt:lpstr>
      <vt:lpstr>Wingdings</vt:lpstr>
      <vt:lpstr>Wingdings 3</vt:lpstr>
      <vt:lpstr>Fazeta</vt:lpstr>
      <vt:lpstr>Odpady naše každodenné</vt:lpstr>
      <vt:lpstr>Koľko vyprodukujeme odpadu?</vt:lpstr>
      <vt:lpstr>Čo všetko sa v nádobách nachádza?</vt:lpstr>
      <vt:lpstr>Analýza odpadu – apríl 2021</vt:lpstr>
      <vt:lpstr>Ako to dopadlo?</vt:lpstr>
      <vt:lpstr>Celoročné objemy v zmesovom KO</vt:lpstr>
      <vt:lpstr>Prečo platíme za odpad dva krát?</vt:lpstr>
      <vt:lpstr>Hierarchia v odpadovom hospodárstve</vt:lpstr>
      <vt:lpstr>Kompostovanie – predchádzanie vzniku odpadu</vt:lpstr>
      <vt:lpstr>Čo k tomu potrebujeme?</vt:lpstr>
      <vt:lpstr>Výber kompostéra</vt:lpstr>
      <vt:lpstr>Miesto pre kompostér</vt:lpstr>
      <vt:lpstr>Čo kompostovať?</vt:lpstr>
      <vt:lpstr>Čo kompostovať?</vt:lpstr>
      <vt:lpstr>Čo kompostovať</vt:lpstr>
      <vt:lpstr>Pravidlá kompostovania</vt:lpstr>
      <vt:lpstr>Pravidlo č. 1 – veľkosť materiálu</vt:lpstr>
      <vt:lpstr>Pravidlo č. 2 – surovinová skladba</vt:lpstr>
      <vt:lpstr>Pravidlo č. 3 - vlhkosť</vt:lpstr>
      <vt:lpstr>Pravidlo č. 4 - vzduch</vt:lpstr>
      <vt:lpstr>Chyby pri kompostovaní</vt:lpstr>
      <vt:lpstr>Kedy je kompost hotový</vt:lpstr>
      <vt:lpstr>Využitie kompostu</vt:lpstr>
      <vt:lpstr>Veľa šťastia pri kompostovaní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Odpady naše každodenné</dc:title>
  <dc:creator>Konto Microsoft</dc:creator>
  <cp:lastModifiedBy>Konto Microsoft</cp:lastModifiedBy>
  <cp:revision>18</cp:revision>
  <dcterms:created xsi:type="dcterms:W3CDTF">2022-05-18T03:59:50Z</dcterms:created>
  <dcterms:modified xsi:type="dcterms:W3CDTF">2022-05-18T12:30:40Z</dcterms:modified>
</cp:coreProperties>
</file>